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Tomorrow Semi Bold"/>
      <p:regular r:id="rId14"/>
    </p:embeddedFont>
    <p:embeddedFont>
      <p:font typeface="Tomorrow Semi Bold"/>
      <p:regular r:id="rId15"/>
    </p:embeddedFont>
    <p:embeddedFont>
      <p:font typeface="Tomorrow Semi Bold"/>
      <p:regular r:id="rId16"/>
    </p:embeddedFont>
    <p:embeddedFont>
      <p:font typeface="Tomorrow Semi Bold"/>
      <p:regular r:id="rId17"/>
    </p:embeddedFont>
    <p:embeddedFont>
      <p:font typeface="Tomorrow"/>
      <p:regular r:id="rId18"/>
    </p:embeddedFont>
    <p:embeddedFont>
      <p:font typeface="Tomorrow"/>
      <p:regular r:id="rId19"/>
    </p:embeddedFont>
    <p:embeddedFont>
      <p:font typeface="Tomorrow"/>
      <p:regular r:id="rId20"/>
    </p:embeddedFont>
    <p:embeddedFont>
      <p:font typeface="Tomorrow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7-1.png>
</file>

<file path=ppt/media/image-7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slideLayout" Target="../slideLayouts/slideLayout4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EDA 인사이트 보고서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건강검진 데이터를 활용한 흡연 패턴 분석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91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데이터 개요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36614"/>
            <a:ext cx="298061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7,000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866418" y="34684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전체 데이터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049554"/>
            <a:ext cx="29806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분석 대상 행(row) 수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057888" y="2436614"/>
            <a:ext cx="298061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130516" y="34684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변수 개수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057888" y="4049554"/>
            <a:ext cx="29806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전체 열(column) 수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425779" y="4979432"/>
            <a:ext cx="298061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0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2498408" y="60112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결측치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2425779" y="6592372"/>
            <a:ext cx="29806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데이터 품질 우수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22949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데이터 구성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599521" y="287607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신체 정보(나이, 키, 몸무게, BMI, 시력), 혈액 검사 값, 간 기능 지표, 콜레스테롤 수치, 단백질 수치 등 다양한 건강 지표를 포함합니다.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599521" y="3857030"/>
            <a:ext cx="6244709" cy="963811"/>
          </a:xfrm>
          <a:prstGeom prst="roundRect">
            <a:avLst>
              <a:gd name="adj" fmla="val 3530"/>
            </a:avLst>
          </a:prstGeom>
          <a:solidFill>
            <a:srgbClr val="272725"/>
          </a:solidFill>
          <a:ln/>
        </p:spPr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26335" y="4208740"/>
            <a:ext cx="283488" cy="226814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8336637" y="4140518"/>
            <a:ext cx="52807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목표 변수: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흡연 여부 (0=비흡연, 1=흡연)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599521" y="507599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데이터 품질은 매우 양호하며, 기본적인 전처리 부담이 거의 없는 편입니다.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4051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340" y="2875717"/>
            <a:ext cx="4855369" cy="560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변수별 기본 통계 인사이트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27340" y="3704749"/>
            <a:ext cx="4339114" cy="2322909"/>
          </a:xfrm>
          <a:prstGeom prst="roundRect">
            <a:avLst>
              <a:gd name="adj" fmla="val 1157"/>
            </a:avLst>
          </a:prstGeom>
          <a:solidFill>
            <a:srgbClr val="3C3C3A"/>
          </a:solidFill>
          <a:ln/>
        </p:spPr>
      </p:sp>
      <p:sp>
        <p:nvSpPr>
          <p:cNvPr id="5" name="Shape 2"/>
          <p:cNvSpPr/>
          <p:nvPr/>
        </p:nvSpPr>
        <p:spPr>
          <a:xfrm>
            <a:off x="806529" y="3883938"/>
            <a:ext cx="537686" cy="537686"/>
          </a:xfrm>
          <a:prstGeom prst="roundRect">
            <a:avLst>
              <a:gd name="adj" fmla="val 17004507"/>
            </a:avLst>
          </a:prstGeom>
          <a:solidFill>
            <a:srgbClr val="E1E1DF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4405" y="4031813"/>
            <a:ext cx="241935" cy="24193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06529" y="4600813"/>
            <a:ext cx="2240518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나이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06529" y="4988362"/>
            <a:ext cx="3980736" cy="860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평균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43.9세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IQR 기준 35~50세가 가장 많습니다. 20대~30대에서 흡연자(label=1)의 비중이 상대적으로 높게 나타납니다.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5145643" y="3704749"/>
            <a:ext cx="4339114" cy="2322909"/>
          </a:xfrm>
          <a:prstGeom prst="roundRect">
            <a:avLst>
              <a:gd name="adj" fmla="val 1157"/>
            </a:avLst>
          </a:prstGeom>
          <a:solidFill>
            <a:srgbClr val="3C3C3A"/>
          </a:solidFill>
          <a:ln/>
        </p:spPr>
      </p:sp>
      <p:sp>
        <p:nvSpPr>
          <p:cNvPr id="10" name="Shape 6"/>
          <p:cNvSpPr/>
          <p:nvPr/>
        </p:nvSpPr>
        <p:spPr>
          <a:xfrm>
            <a:off x="5324832" y="3883938"/>
            <a:ext cx="537686" cy="537686"/>
          </a:xfrm>
          <a:prstGeom prst="roundRect">
            <a:avLst>
              <a:gd name="adj" fmla="val 17004507"/>
            </a:avLst>
          </a:prstGeom>
          <a:solidFill>
            <a:srgbClr val="E1E1DF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72708" y="4031813"/>
            <a:ext cx="241935" cy="24193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324832" y="4600813"/>
            <a:ext cx="2240518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체형 지표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5324832" y="4988362"/>
            <a:ext cx="3980736" cy="860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키 평균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164.8cm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몸무게 평균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65.9kg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BMI 평균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24.1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(정상~과체중 경계). BMI가 높을수록 흡연자 비율이 증가하는 경향 확인 (상관계수 0.13).</a:t>
            </a:r>
            <a:endParaRPr lang="en-US" sz="1400" dirty="0"/>
          </a:p>
        </p:txBody>
      </p:sp>
      <p:sp>
        <p:nvSpPr>
          <p:cNvPr id="14" name="Shape 9"/>
          <p:cNvSpPr/>
          <p:nvPr/>
        </p:nvSpPr>
        <p:spPr>
          <a:xfrm>
            <a:off x="9663946" y="3704749"/>
            <a:ext cx="4339114" cy="2322909"/>
          </a:xfrm>
          <a:prstGeom prst="roundRect">
            <a:avLst>
              <a:gd name="adj" fmla="val 1157"/>
            </a:avLst>
          </a:prstGeom>
          <a:solidFill>
            <a:srgbClr val="3C3C3A"/>
          </a:solidFill>
          <a:ln/>
        </p:spPr>
      </p:sp>
      <p:sp>
        <p:nvSpPr>
          <p:cNvPr id="15" name="Shape 10"/>
          <p:cNvSpPr/>
          <p:nvPr/>
        </p:nvSpPr>
        <p:spPr>
          <a:xfrm>
            <a:off x="9843135" y="3883938"/>
            <a:ext cx="537686" cy="537686"/>
          </a:xfrm>
          <a:prstGeom prst="roundRect">
            <a:avLst>
              <a:gd name="adj" fmla="val 17004507"/>
            </a:avLst>
          </a:prstGeom>
          <a:solidFill>
            <a:srgbClr val="E1E1DF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91011" y="4031813"/>
            <a:ext cx="241935" cy="241935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843135" y="4600813"/>
            <a:ext cx="2240518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공복혈당</a:t>
            </a:r>
            <a:endParaRPr lang="en-US" sz="1750" dirty="0"/>
          </a:p>
        </p:txBody>
      </p:sp>
      <p:sp>
        <p:nvSpPr>
          <p:cNvPr id="18" name="Text 12"/>
          <p:cNvSpPr/>
          <p:nvPr/>
        </p:nvSpPr>
        <p:spPr>
          <a:xfrm>
            <a:off x="9843135" y="4988362"/>
            <a:ext cx="3980736" cy="860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평균 공복혈당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99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75% 지점이 104, 최대치가 386으로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E1E1DF"/>
                </a:highlight>
                <a:latin typeface="Tomorrow" pitchFamily="34" charset="0"/>
                <a:ea typeface="Tomorrow" pitchFamily="34" charset="-122"/>
                <a:cs typeface="Tomorrow" pitchFamily="34" charset="-120"/>
              </a:rPr>
              <a:t>이상치 존재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 이상치 처리를 고려해야 할 변수입니다.</a:t>
            </a:r>
            <a:endParaRPr lang="en-US" sz="1400" dirty="0"/>
          </a:p>
        </p:txBody>
      </p:sp>
      <p:sp>
        <p:nvSpPr>
          <p:cNvPr id="19" name="Shape 13"/>
          <p:cNvSpPr/>
          <p:nvPr/>
        </p:nvSpPr>
        <p:spPr>
          <a:xfrm>
            <a:off x="627340" y="6229231"/>
            <a:ext cx="6598206" cy="1365052"/>
          </a:xfrm>
          <a:prstGeom prst="roundRect">
            <a:avLst>
              <a:gd name="adj" fmla="val 1970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</p:sp>
      <p:sp>
        <p:nvSpPr>
          <p:cNvPr id="20" name="Text 14"/>
          <p:cNvSpPr/>
          <p:nvPr/>
        </p:nvSpPr>
        <p:spPr>
          <a:xfrm>
            <a:off x="829389" y="6431280"/>
            <a:ext cx="2240518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중성지방 &amp; LDL</a:t>
            </a:r>
            <a:endParaRPr lang="en-US" sz="1750" dirty="0"/>
          </a:p>
        </p:txBody>
      </p:sp>
      <p:sp>
        <p:nvSpPr>
          <p:cNvPr id="21" name="Text 15"/>
          <p:cNvSpPr/>
          <p:nvPr/>
        </p:nvSpPr>
        <p:spPr>
          <a:xfrm>
            <a:off x="829389" y="6818828"/>
            <a:ext cx="6194108" cy="573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두 변수 모두 오른쪽으로 긴 꼬리를 가진 강한 오른쪽 편향 분포. 극단적으로 높은 값들이 다수 존재하여 로그 변환 또는 winsorization 고려가 필요합니다.</a:t>
            </a:r>
            <a:endParaRPr lang="en-US" sz="1400" dirty="0"/>
          </a:p>
        </p:txBody>
      </p:sp>
      <p:sp>
        <p:nvSpPr>
          <p:cNvPr id="22" name="Shape 16"/>
          <p:cNvSpPr/>
          <p:nvPr/>
        </p:nvSpPr>
        <p:spPr>
          <a:xfrm>
            <a:off x="7404735" y="6229231"/>
            <a:ext cx="6598325" cy="1365052"/>
          </a:xfrm>
          <a:prstGeom prst="roundRect">
            <a:avLst>
              <a:gd name="adj" fmla="val 1970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</p:sp>
      <p:sp>
        <p:nvSpPr>
          <p:cNvPr id="23" name="Text 17"/>
          <p:cNvSpPr/>
          <p:nvPr/>
        </p:nvSpPr>
        <p:spPr>
          <a:xfrm>
            <a:off x="7606784" y="6431280"/>
            <a:ext cx="2240518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시력 &amp; 총치</a:t>
            </a:r>
            <a:endParaRPr lang="en-US" sz="1750" dirty="0"/>
          </a:p>
        </p:txBody>
      </p:sp>
      <p:sp>
        <p:nvSpPr>
          <p:cNvPr id="24" name="Text 18"/>
          <p:cNvSpPr/>
          <p:nvPr/>
        </p:nvSpPr>
        <p:spPr>
          <a:xfrm>
            <a:off x="7606784" y="6818828"/>
            <a:ext cx="6194227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대부분 분포가 0~1 사이에 몰려 있어 모델 영향력이 낮을 가능성이 높습니다.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흡연 여부 분포 분석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397687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373734"/>
          </a:solidFill>
          <a:ln/>
        </p:spPr>
      </p:sp>
      <p:sp>
        <p:nvSpPr>
          <p:cNvPr id="5" name="Text 2"/>
          <p:cNvSpPr/>
          <p:nvPr/>
        </p:nvSpPr>
        <p:spPr>
          <a:xfrm>
            <a:off x="3685461" y="6541651"/>
            <a:ext cx="83427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비흡연자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979790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625793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흡연자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클래스 불균형 확인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비흡연자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4,500명 이상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흡연자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2,500명 정도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로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약 65:35 비율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의 클래스 불균형이 존재합니다.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689616"/>
          </a:xfrm>
          <a:prstGeom prst="roundRect">
            <a:avLst>
              <a:gd name="adj" fmla="val 2014"/>
            </a:avLst>
          </a:prstGeom>
          <a:solidFill>
            <a:srgbClr val="272725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910" y="439554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모델링 단계에서 SMOTE, class_weight 적용 등의 불균형 해소 기법이 필요할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18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나이별 흡연 패턴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860828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087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20~40대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2578060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흡연자(label=1) 비중이 확실히 높은 연령대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221712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34485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50대 이후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3938945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흡연자 비율이 급격히 감소하는 구간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6620351" y="5092898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"연령대에 따른 흡연 패턴 변화"는 모델링에 중요한 피처로 작용할 가능성이 높습니다.</a:t>
            </a:r>
            <a:endParaRPr lang="en-US" sz="1750" dirty="0"/>
          </a:p>
        </p:txBody>
      </p:sp>
      <p:sp>
        <p:nvSpPr>
          <p:cNvPr id="11" name="Shape 6"/>
          <p:cNvSpPr/>
          <p:nvPr/>
        </p:nvSpPr>
        <p:spPr>
          <a:xfrm>
            <a:off x="6280190" y="4837748"/>
            <a:ext cx="30480" cy="1236107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2" name="Text 7"/>
          <p:cNvSpPr/>
          <p:nvPr/>
        </p:nvSpPr>
        <p:spPr>
          <a:xfrm>
            <a:off x="6280190" y="632900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젊은 연령층에서 흡연율이 높다가 나이가 들면서 건강 인식이 높아지거나 금연하는 경향이 뚜렷하게 나타납니다. 이는 연령을 예측 모델의 핵심 변수로 활용할 수 있는 근거가 됩니다.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143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956" y="3434358"/>
            <a:ext cx="7269242" cy="703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변수별 분포 분석 핵심 인사이트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7956" y="4228028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전반적인 특징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87956" y="4917519"/>
            <a:ext cx="13054489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다수의 변수들이 오른쪽 꼬리가 긴 분포(Right-skewed)를 보이며, 일부 변수에서는 극단값(outlier)이 존재합니다. 분포가 경직된 변수(시력, 총치 등)는 정보량이 적어 모델 영향이 적을 가능성이 있습니다.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87956" y="5891093"/>
            <a:ext cx="6414611" cy="1718429"/>
          </a:xfrm>
          <a:prstGeom prst="roundRect">
            <a:avLst>
              <a:gd name="adj" fmla="val 8514"/>
            </a:avLst>
          </a:prstGeom>
          <a:solidFill>
            <a:srgbClr val="1D1D1B"/>
          </a:solidFill>
          <a:ln w="30480">
            <a:solidFill>
              <a:srgbClr val="E1E1DF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757476" y="5891093"/>
            <a:ext cx="121920" cy="1718429"/>
          </a:xfrm>
          <a:prstGeom prst="roundRect">
            <a:avLst>
              <a:gd name="adj" fmla="val 27702"/>
            </a:avLst>
          </a:prstGeom>
          <a:solidFill>
            <a:srgbClr val="E1E1DF"/>
          </a:solidFill>
          <a:ln/>
        </p:spPr>
      </p:sp>
      <p:sp>
        <p:nvSpPr>
          <p:cNvPr id="8" name="Text 5"/>
          <p:cNvSpPr/>
          <p:nvPr/>
        </p:nvSpPr>
        <p:spPr>
          <a:xfrm>
            <a:off x="1135023" y="6146721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전처리 필요 변수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35023" y="6633567"/>
            <a:ext cx="5811917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공복혈당, 중성지방, LDL, 콜레스테롤, 저밀도지단백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등은 극단값이 매우 많아 변환 또는 이상치 처리가 필수적입니다.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7714" y="5891093"/>
            <a:ext cx="6414730" cy="1718429"/>
          </a:xfrm>
          <a:prstGeom prst="roundRect">
            <a:avLst>
              <a:gd name="adj" fmla="val 8514"/>
            </a:avLst>
          </a:prstGeom>
          <a:solidFill>
            <a:srgbClr val="1D1D1B"/>
          </a:solidFill>
          <a:ln w="30480">
            <a:solidFill>
              <a:srgbClr val="E1E1DF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397234" y="5891093"/>
            <a:ext cx="121920" cy="1718429"/>
          </a:xfrm>
          <a:prstGeom prst="roundRect">
            <a:avLst>
              <a:gd name="adj" fmla="val 27702"/>
            </a:avLst>
          </a:prstGeom>
          <a:solidFill>
            <a:srgbClr val="E1E1DF"/>
          </a:solidFill>
          <a:ln/>
        </p:spPr>
      </p:sp>
      <p:sp>
        <p:nvSpPr>
          <p:cNvPr id="12" name="Text 9"/>
          <p:cNvSpPr/>
          <p:nvPr/>
        </p:nvSpPr>
        <p:spPr>
          <a:xfrm>
            <a:off x="7774781" y="6146721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안정적 피처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774781" y="6633567"/>
            <a:ext cx="5812036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BMI, 몸무게, 키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는 비교적 정규분포에 가까워 안정적인 피처로 활용 가능합니다.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3154" y="371832"/>
            <a:ext cx="3974187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상관관계 분석 핵심 인사이트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3154" y="1132165"/>
            <a:ext cx="2068235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흡연(label)과 상관 높은 변수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473154" y="1563053"/>
            <a:ext cx="6180892" cy="168950"/>
          </a:xfrm>
          <a:prstGeom prst="roundRect">
            <a:avLst>
              <a:gd name="adj" fmla="val 12005"/>
            </a:avLst>
          </a:prstGeom>
          <a:solidFill>
            <a:srgbClr val="3C3C3A"/>
          </a:solidFill>
          <a:ln/>
        </p:spPr>
      </p:sp>
      <p:sp>
        <p:nvSpPr>
          <p:cNvPr id="5" name="Shape 3"/>
          <p:cNvSpPr/>
          <p:nvPr/>
        </p:nvSpPr>
        <p:spPr>
          <a:xfrm>
            <a:off x="473154" y="1563053"/>
            <a:ext cx="2410539" cy="168950"/>
          </a:xfrm>
          <a:prstGeom prst="roundRect">
            <a:avLst>
              <a:gd name="adj" fmla="val 12005"/>
            </a:avLst>
          </a:prstGeom>
          <a:solidFill>
            <a:srgbClr val="E1E1DF"/>
          </a:solidFill>
          <a:ln/>
        </p:spPr>
      </p:sp>
      <p:sp>
        <p:nvSpPr>
          <p:cNvPr id="6" name="Text 4"/>
          <p:cNvSpPr/>
          <p:nvPr/>
        </p:nvSpPr>
        <p:spPr>
          <a:xfrm>
            <a:off x="6755368" y="1563053"/>
            <a:ext cx="394930" cy="168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39%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473154" y="1900833"/>
            <a:ext cx="1690092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키(cm)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473154" y="2247305"/>
            <a:ext cx="6677144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양의 상관관계</a:t>
            </a:r>
            <a:endParaRPr lang="en-US" sz="1050" dirty="0"/>
          </a:p>
        </p:txBody>
      </p:sp>
      <p:sp>
        <p:nvSpPr>
          <p:cNvPr id="9" name="Shape 7"/>
          <p:cNvSpPr/>
          <p:nvPr/>
        </p:nvSpPr>
        <p:spPr>
          <a:xfrm>
            <a:off x="473154" y="2801541"/>
            <a:ext cx="6222206" cy="168950"/>
          </a:xfrm>
          <a:prstGeom prst="roundRect">
            <a:avLst>
              <a:gd name="adj" fmla="val 12005"/>
            </a:avLst>
          </a:prstGeom>
          <a:solidFill>
            <a:srgbClr val="3C3C3A"/>
          </a:solidFill>
          <a:ln/>
        </p:spPr>
      </p:sp>
      <p:sp>
        <p:nvSpPr>
          <p:cNvPr id="10" name="Shape 8"/>
          <p:cNvSpPr/>
          <p:nvPr/>
        </p:nvSpPr>
        <p:spPr>
          <a:xfrm>
            <a:off x="473154" y="2801541"/>
            <a:ext cx="1928813" cy="168950"/>
          </a:xfrm>
          <a:prstGeom prst="roundRect">
            <a:avLst>
              <a:gd name="adj" fmla="val 12005"/>
            </a:avLst>
          </a:prstGeom>
          <a:solidFill>
            <a:srgbClr val="E1E1DF"/>
          </a:solidFill>
          <a:ln/>
        </p:spPr>
      </p:sp>
      <p:sp>
        <p:nvSpPr>
          <p:cNvPr id="11" name="Text 9"/>
          <p:cNvSpPr/>
          <p:nvPr/>
        </p:nvSpPr>
        <p:spPr>
          <a:xfrm>
            <a:off x="6796683" y="2801541"/>
            <a:ext cx="353616" cy="168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31%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473154" y="3139321"/>
            <a:ext cx="1690092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몸무게(kg)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473154" y="3485793"/>
            <a:ext cx="6677144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양의 상관관계</a:t>
            </a:r>
            <a:endParaRPr lang="en-US" sz="1050" dirty="0"/>
          </a:p>
        </p:txBody>
      </p:sp>
      <p:sp>
        <p:nvSpPr>
          <p:cNvPr id="14" name="Shape 12"/>
          <p:cNvSpPr/>
          <p:nvPr/>
        </p:nvSpPr>
        <p:spPr>
          <a:xfrm>
            <a:off x="473154" y="4040029"/>
            <a:ext cx="6180296" cy="168950"/>
          </a:xfrm>
          <a:prstGeom prst="roundRect">
            <a:avLst>
              <a:gd name="adj" fmla="val 12005"/>
            </a:avLst>
          </a:prstGeom>
          <a:solidFill>
            <a:srgbClr val="3C3C3A"/>
          </a:solidFill>
          <a:ln/>
        </p:spPr>
      </p:sp>
      <p:sp>
        <p:nvSpPr>
          <p:cNvPr id="15" name="Shape 13"/>
          <p:cNvSpPr/>
          <p:nvPr/>
        </p:nvSpPr>
        <p:spPr>
          <a:xfrm>
            <a:off x="473154" y="4040029"/>
            <a:ext cx="1792248" cy="168950"/>
          </a:xfrm>
          <a:prstGeom prst="roundRect">
            <a:avLst>
              <a:gd name="adj" fmla="val 12005"/>
            </a:avLst>
          </a:prstGeom>
          <a:solidFill>
            <a:srgbClr val="E1E1DF"/>
          </a:solidFill>
          <a:ln/>
        </p:spPr>
      </p:sp>
      <p:sp>
        <p:nvSpPr>
          <p:cNvPr id="16" name="Text 14"/>
          <p:cNvSpPr/>
          <p:nvPr/>
        </p:nvSpPr>
        <p:spPr>
          <a:xfrm>
            <a:off x="6754773" y="4040029"/>
            <a:ext cx="395526" cy="168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29%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473154" y="4377809"/>
            <a:ext cx="1690092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LDL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473154" y="4724281"/>
            <a:ext cx="6677144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저밀도지단백</a:t>
            </a:r>
            <a:endParaRPr lang="en-US" sz="1050" dirty="0"/>
          </a:p>
        </p:txBody>
      </p:sp>
      <p:sp>
        <p:nvSpPr>
          <p:cNvPr id="19" name="Shape 17"/>
          <p:cNvSpPr/>
          <p:nvPr/>
        </p:nvSpPr>
        <p:spPr>
          <a:xfrm>
            <a:off x="473154" y="5278517"/>
            <a:ext cx="6185773" cy="168950"/>
          </a:xfrm>
          <a:prstGeom prst="roundRect">
            <a:avLst>
              <a:gd name="adj" fmla="val 12005"/>
            </a:avLst>
          </a:prstGeom>
          <a:solidFill>
            <a:srgbClr val="3C3C3A"/>
          </a:solidFill>
          <a:ln/>
        </p:spPr>
      </p:sp>
      <p:sp>
        <p:nvSpPr>
          <p:cNvPr id="20" name="Shape 18"/>
          <p:cNvSpPr/>
          <p:nvPr/>
        </p:nvSpPr>
        <p:spPr>
          <a:xfrm>
            <a:off x="473154" y="5278517"/>
            <a:ext cx="1546384" cy="168950"/>
          </a:xfrm>
          <a:prstGeom prst="roundRect">
            <a:avLst>
              <a:gd name="adj" fmla="val 12005"/>
            </a:avLst>
          </a:prstGeom>
          <a:solidFill>
            <a:srgbClr val="E1E1DF"/>
          </a:solidFill>
          <a:ln/>
        </p:spPr>
      </p:sp>
      <p:sp>
        <p:nvSpPr>
          <p:cNvPr id="21" name="Text 19"/>
          <p:cNvSpPr/>
          <p:nvPr/>
        </p:nvSpPr>
        <p:spPr>
          <a:xfrm>
            <a:off x="6760250" y="5278517"/>
            <a:ext cx="390049" cy="168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25%</a:t>
            </a:r>
            <a:endParaRPr lang="en-US" sz="1300" dirty="0"/>
          </a:p>
        </p:txBody>
      </p:sp>
      <p:sp>
        <p:nvSpPr>
          <p:cNvPr id="22" name="Text 20"/>
          <p:cNvSpPr/>
          <p:nvPr/>
        </p:nvSpPr>
        <p:spPr>
          <a:xfrm>
            <a:off x="473154" y="5616297"/>
            <a:ext cx="1690092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중성지방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473154" y="5962769"/>
            <a:ext cx="6677144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양의 상관관계</a:t>
            </a:r>
            <a:endParaRPr lang="en-US" sz="1050" dirty="0"/>
          </a:p>
        </p:txBody>
      </p:sp>
      <p:sp>
        <p:nvSpPr>
          <p:cNvPr id="24" name="Shape 22"/>
          <p:cNvSpPr/>
          <p:nvPr/>
        </p:nvSpPr>
        <p:spPr>
          <a:xfrm>
            <a:off x="473154" y="6331148"/>
            <a:ext cx="6677144" cy="574358"/>
          </a:xfrm>
          <a:prstGeom prst="roundRect">
            <a:avLst>
              <a:gd name="adj" fmla="val 3531"/>
            </a:avLst>
          </a:prstGeom>
          <a:solidFill>
            <a:srgbClr val="272725"/>
          </a:solidFill>
          <a:ln/>
        </p:spPr>
      </p:sp>
      <p:pic>
        <p:nvPicPr>
          <p:cNvPr id="2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290" y="6541651"/>
            <a:ext cx="168950" cy="135136"/>
          </a:xfrm>
          <a:prstGeom prst="rect">
            <a:avLst/>
          </a:prstGeom>
        </p:spPr>
      </p:pic>
      <p:sp>
        <p:nvSpPr>
          <p:cNvPr id="26" name="Text 23"/>
          <p:cNvSpPr/>
          <p:nvPr/>
        </p:nvSpPr>
        <p:spPr>
          <a:xfrm>
            <a:off x="912376" y="6499979"/>
            <a:ext cx="6102787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HDL(고밀도지단백):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-0.18의 음의 상관. HDL이 낮을수록 흡연자일 가능성이 높습니다.</a:t>
            </a:r>
            <a:endParaRPr lang="en-US" sz="1050" dirty="0"/>
          </a:p>
        </p:txBody>
      </p:sp>
      <p:pic>
        <p:nvPicPr>
          <p:cNvPr id="2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7722" y="1149072"/>
            <a:ext cx="6677144" cy="6677144"/>
          </a:xfrm>
          <a:prstGeom prst="rect">
            <a:avLst/>
          </a:prstGeom>
        </p:spPr>
      </p:pic>
      <p:sp>
        <p:nvSpPr>
          <p:cNvPr id="28" name="Text 24"/>
          <p:cNvSpPr/>
          <p:nvPr/>
        </p:nvSpPr>
        <p:spPr>
          <a:xfrm>
            <a:off x="7487722" y="7978259"/>
            <a:ext cx="6677144" cy="432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흡연자일수록 체중이 높고, LDL과 중성지방이 높아지는 패턴이 확인됩니다. 이는 실제로 흡연이 대사 건강에 악영향을 주는 경향과 일치합니다.</a:t>
            </a:r>
            <a:endParaRPr lang="en-US" sz="1050" dirty="0"/>
          </a:p>
        </p:txBody>
      </p:sp>
      <p:sp>
        <p:nvSpPr>
          <p:cNvPr id="29" name="Text 25"/>
          <p:cNvSpPr/>
          <p:nvPr/>
        </p:nvSpPr>
        <p:spPr>
          <a:xfrm>
            <a:off x="7487722" y="8546068"/>
            <a:ext cx="1690092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변수 간 높은 상관 조합</a:t>
            </a:r>
            <a:endParaRPr lang="en-US" sz="1300" dirty="0"/>
          </a:p>
        </p:txBody>
      </p:sp>
      <p:sp>
        <p:nvSpPr>
          <p:cNvPr id="30" name="Text 26"/>
          <p:cNvSpPr/>
          <p:nvPr/>
        </p:nvSpPr>
        <p:spPr>
          <a:xfrm>
            <a:off x="7487722" y="8892540"/>
            <a:ext cx="6677144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몸무게 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↔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중성지방 (0.34)</a:t>
            </a:r>
            <a:endParaRPr lang="en-US" sz="1050" dirty="0"/>
          </a:p>
        </p:txBody>
      </p:sp>
      <p:sp>
        <p:nvSpPr>
          <p:cNvPr id="31" name="Text 27"/>
          <p:cNvSpPr/>
          <p:nvPr/>
        </p:nvSpPr>
        <p:spPr>
          <a:xfrm>
            <a:off x="7487722" y="9163764"/>
            <a:ext cx="6677144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LDL 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↔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총콜레스테롤 (0.72) - 다중공선성 위험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2025-11-26T01:53:12Z</dcterms:created>
  <dcterms:modified xsi:type="dcterms:W3CDTF">2025-11-26T01:53:12Z</dcterms:modified>
</cp:coreProperties>
</file>